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57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ภาพนิ่ง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en-US"/>
          </a:p>
        </p:txBody>
      </p:sp>
      <p:sp>
        <p:nvSpPr>
          <p:cNvPr id="3" name="ชื่อเรื่องรอง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h-TH" smtClean="0"/>
              <a:t>คลิกเพื่อแก้ไขลักษณะชื่อเรื่องรองต้นแบบ</a:t>
            </a:r>
            <a:endParaRPr lang="en-US"/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2479C-CA0A-4830-AE65-88843C475CB0}" type="datetimeFigureOut">
              <a:rPr lang="en-US" smtClean="0"/>
              <a:pPr/>
              <a:t>6/13/2013</a:t>
            </a:fld>
            <a:endParaRPr lang="en-US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C9709D-7AF2-4F5D-8F61-2678EDD00DC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ชื่อเรื่องและข้อความ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en-US"/>
          </a:p>
        </p:txBody>
      </p:sp>
      <p:sp>
        <p:nvSpPr>
          <p:cNvPr id="3" name="ตัวยึดข้อความแนวตั้ง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/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2479C-CA0A-4830-AE65-88843C475CB0}" type="datetimeFigureOut">
              <a:rPr lang="en-US" smtClean="0"/>
              <a:pPr/>
              <a:t>6/13/2013</a:t>
            </a:fld>
            <a:endParaRPr lang="en-US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C9709D-7AF2-4F5D-8F61-2678EDD00DC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ข้อความและชื่อเรื่อง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แนวตั้ง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en-US"/>
          </a:p>
        </p:txBody>
      </p:sp>
      <p:sp>
        <p:nvSpPr>
          <p:cNvPr id="3" name="ตัวยึดข้อความแนวตั้ง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/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2479C-CA0A-4830-AE65-88843C475CB0}" type="datetimeFigureOut">
              <a:rPr lang="en-US" smtClean="0"/>
              <a:pPr/>
              <a:t>6/13/2013</a:t>
            </a:fld>
            <a:endParaRPr lang="en-US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C9709D-7AF2-4F5D-8F61-2678EDD00DC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ชื่อเรื่องและเนื้อห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en-US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/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2479C-CA0A-4830-AE65-88843C475CB0}" type="datetimeFigureOut">
              <a:rPr lang="en-US" smtClean="0"/>
              <a:pPr/>
              <a:t>6/13/2013</a:t>
            </a:fld>
            <a:endParaRPr lang="en-US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C9709D-7AF2-4F5D-8F61-2678EDD00DC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ส่วนหัวของ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en-US"/>
          </a:p>
        </p:txBody>
      </p:sp>
      <p:sp>
        <p:nvSpPr>
          <p:cNvPr id="3" name="ตัวยึดข้อความ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2479C-CA0A-4830-AE65-88843C475CB0}" type="datetimeFigureOut">
              <a:rPr lang="en-US" smtClean="0"/>
              <a:pPr/>
              <a:t>6/13/2013</a:t>
            </a:fld>
            <a:endParaRPr lang="en-US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C9709D-7AF2-4F5D-8F61-2678EDD00DC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เนื้อหา 2 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en-US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/>
          </a:p>
        </p:txBody>
      </p:sp>
      <p:sp>
        <p:nvSpPr>
          <p:cNvPr id="4" name="ตัวยึดเนื้อหา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/>
          </a:p>
        </p:txBody>
      </p:sp>
      <p:sp>
        <p:nvSpPr>
          <p:cNvPr id="5" name="ตัวยึด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2479C-CA0A-4830-AE65-88843C475CB0}" type="datetimeFigureOut">
              <a:rPr lang="en-US" smtClean="0"/>
              <a:pPr/>
              <a:t>6/13/2013</a:t>
            </a:fld>
            <a:endParaRPr lang="en-US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C9709D-7AF2-4F5D-8F61-2678EDD00DC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การเปรียบเทียบ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en-US"/>
          </a:p>
        </p:txBody>
      </p:sp>
      <p:sp>
        <p:nvSpPr>
          <p:cNvPr id="3" name="ตัวยึดข้อความ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4" name="ตัวยึดเนื้อหา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/>
          </a:p>
        </p:txBody>
      </p:sp>
      <p:sp>
        <p:nvSpPr>
          <p:cNvPr id="5" name="ตัวยึดข้อความ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6" name="ตัวยึดเนื้อหา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/>
          </a:p>
        </p:txBody>
      </p:sp>
      <p:sp>
        <p:nvSpPr>
          <p:cNvPr id="7" name="ตัวยึดวันที่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2479C-CA0A-4830-AE65-88843C475CB0}" type="datetimeFigureOut">
              <a:rPr lang="en-US" smtClean="0"/>
              <a:pPr/>
              <a:t>6/13/2013</a:t>
            </a:fld>
            <a:endParaRPr lang="en-US"/>
          </a:p>
        </p:txBody>
      </p:sp>
      <p:sp>
        <p:nvSpPr>
          <p:cNvPr id="8" name="ตัวยึดท้ายกระดา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ตัวยึดหมายเลขภาพนิ่ง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C9709D-7AF2-4F5D-8F61-2678EDD00DC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เฉพาะ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en-US"/>
          </a:p>
        </p:txBody>
      </p:sp>
      <p:sp>
        <p:nvSpPr>
          <p:cNvPr id="3" name="ตัวยึดวันที่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2479C-CA0A-4830-AE65-88843C475CB0}" type="datetimeFigureOut">
              <a:rPr lang="en-US" smtClean="0"/>
              <a:pPr/>
              <a:t>6/13/2013</a:t>
            </a:fld>
            <a:endParaRPr lang="en-US"/>
          </a:p>
        </p:txBody>
      </p:sp>
      <p:sp>
        <p:nvSpPr>
          <p:cNvPr id="4" name="ตัวยึดท้ายกระดา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ตัวยึดหมายเลขภาพนิ่ง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C9709D-7AF2-4F5D-8F61-2678EDD00DC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ว่างเปล่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ยึดวันที่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2479C-CA0A-4830-AE65-88843C475CB0}" type="datetimeFigureOut">
              <a:rPr lang="en-US" smtClean="0"/>
              <a:pPr/>
              <a:t>6/13/2013</a:t>
            </a:fld>
            <a:endParaRPr lang="en-US"/>
          </a:p>
        </p:txBody>
      </p:sp>
      <p:sp>
        <p:nvSpPr>
          <p:cNvPr id="3" name="ตัวยึดท้ายกระดา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ตัวยึดหมายเลขภาพนิ่ง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C9709D-7AF2-4F5D-8F61-2678EDD00DC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เนื้อหา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en-US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/>
          </a:p>
        </p:txBody>
      </p:sp>
      <p:sp>
        <p:nvSpPr>
          <p:cNvPr id="4" name="ตัวยึดข้อความ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5" name="ตัวยึด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2479C-CA0A-4830-AE65-88843C475CB0}" type="datetimeFigureOut">
              <a:rPr lang="en-US" smtClean="0"/>
              <a:pPr/>
              <a:t>6/13/2013</a:t>
            </a:fld>
            <a:endParaRPr lang="en-US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C9709D-7AF2-4F5D-8F61-2678EDD00DC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รูปภาพ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en-US"/>
          </a:p>
        </p:txBody>
      </p:sp>
      <p:sp>
        <p:nvSpPr>
          <p:cNvPr id="3" name="ตัวยึดรูปภาพ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ตัวยึดข้อความ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5" name="ตัวยึด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2479C-CA0A-4830-AE65-88843C475CB0}" type="datetimeFigureOut">
              <a:rPr lang="en-US" smtClean="0"/>
              <a:pPr/>
              <a:t>6/13/2013</a:t>
            </a:fld>
            <a:endParaRPr lang="en-US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C9709D-7AF2-4F5D-8F61-2678EDD00DC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ยึดชื่อเรื่อง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en-US"/>
          </a:p>
        </p:txBody>
      </p:sp>
      <p:sp>
        <p:nvSpPr>
          <p:cNvPr id="3" name="ตัวยึดข้อความ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/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B2479C-CA0A-4830-AE65-88843C475CB0}" type="datetimeFigureOut">
              <a:rPr lang="en-US" smtClean="0"/>
              <a:pPr/>
              <a:t>6/13/2013</a:t>
            </a:fld>
            <a:endParaRPr lang="en-US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C9709D-7AF2-4F5D-8F61-2678EDD00DC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LAB 1</a:t>
            </a:r>
            <a:endParaRPr lang="en-US" dirty="0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h-TH" dirty="0" smtClean="0"/>
              <a:t>ให้นักศึกษาเขียน</a:t>
            </a:r>
            <a:r>
              <a:rPr lang="en-US" dirty="0" smtClean="0"/>
              <a:t> Flowchart </a:t>
            </a:r>
            <a:r>
              <a:rPr lang="th-TH" dirty="0" smtClean="0"/>
              <a:t>โดยใช้โปรแกรม </a:t>
            </a:r>
            <a:r>
              <a:rPr lang="en-US" dirty="0" smtClean="0"/>
              <a:t>Microsoft Word </a:t>
            </a:r>
            <a:r>
              <a:rPr lang="th-TH" dirty="0" smtClean="0"/>
              <a:t>วาดรูป</a:t>
            </a:r>
            <a:r>
              <a:rPr lang="en-US" dirty="0" smtClean="0"/>
              <a:t> Flowchart</a:t>
            </a:r>
          </a:p>
          <a:p>
            <a:r>
              <a:rPr lang="th-TH" dirty="0" smtClean="0"/>
              <a:t>ส่ง </a:t>
            </a:r>
            <a:r>
              <a:rPr lang="en-US" dirty="0" smtClean="0"/>
              <a:t>Flowchart </a:t>
            </a:r>
            <a:r>
              <a:rPr lang="th-TH" dirty="0" smtClean="0"/>
              <a:t>ที่วาดเสร็จแล้วในชั่วโมง และ </a:t>
            </a:r>
            <a:r>
              <a:rPr lang="en-US" dirty="0" smtClean="0"/>
              <a:t>print </a:t>
            </a:r>
            <a:r>
              <a:rPr lang="th-TH" dirty="0" smtClean="0"/>
              <a:t>ใส่กระดาษ ส่งในครั้งหน้า</a:t>
            </a:r>
            <a:r>
              <a:rPr lang="en-US" dirty="0" smtClean="0"/>
              <a:t>    	</a:t>
            </a:r>
          </a:p>
          <a:p>
            <a:pPr>
              <a:buNone/>
            </a:pPr>
            <a:r>
              <a:rPr lang="en-US" dirty="0" smtClean="0"/>
              <a:t>    “Lab 1 computer programming”</a:t>
            </a:r>
            <a:endParaRPr lang="th-TH" dirty="0" smtClean="0"/>
          </a:p>
          <a:p>
            <a:r>
              <a:rPr lang="th-TH" dirty="0" smtClean="0"/>
              <a:t> อธิบาย</a:t>
            </a:r>
            <a:r>
              <a:rPr lang="en-US" dirty="0" smtClean="0"/>
              <a:t> Flowchart </a:t>
            </a:r>
            <a:r>
              <a:rPr lang="th-TH" dirty="0" smtClean="0"/>
              <a:t>ให้ อ.ฟังเป็นรายคน หลังจากทำเสร็จ</a:t>
            </a:r>
            <a:endParaRPr lang="en-US" dirty="0" smtClean="0"/>
          </a:p>
          <a:p>
            <a:pPr>
              <a:buNone/>
            </a:pPr>
            <a:endParaRPr lang="en-US" dirty="0"/>
          </a:p>
        </p:txBody>
      </p:sp>
      <p:sp>
        <p:nvSpPr>
          <p:cNvPr id="4" name="ตัวยึดหมายเลขภาพนิ่ง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226DB0-6579-4CD3-8833-C678CE1B41FB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Lab 1_1</a:t>
            </a:r>
            <a:endParaRPr lang="en-US" dirty="0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h-TH" b="1" dirty="0" smtClean="0"/>
              <a:t>เขียน อัลกอริทึม, </a:t>
            </a:r>
            <a:r>
              <a:rPr lang="en-US" b="1" dirty="0" smtClean="0"/>
              <a:t>Pseudo code </a:t>
            </a:r>
            <a:r>
              <a:rPr lang="th-TH" b="1" dirty="0" smtClean="0"/>
              <a:t>และผังงานอ่านค่าข้อมูลเข้ามาเก็บไว้ในตัวแปร </a:t>
            </a:r>
            <a:r>
              <a:rPr lang="en-US" b="1" dirty="0" smtClean="0"/>
              <a:t>A </a:t>
            </a:r>
            <a:r>
              <a:rPr lang="th-TH" b="1" dirty="0" smtClean="0"/>
              <a:t>และ </a:t>
            </a:r>
            <a:r>
              <a:rPr lang="en-US" b="1" dirty="0" smtClean="0"/>
              <a:t>B </a:t>
            </a:r>
            <a:r>
              <a:rPr lang="th-TH" b="1" dirty="0" smtClean="0"/>
              <a:t>แล้วทำการเปรียบเทียบในตัวแปรทั้งสอง </a:t>
            </a:r>
            <a:r>
              <a:rPr lang="th-TH" dirty="0" smtClean="0"/>
              <a:t>โดยมีเงื่อนไขดังนี้ </a:t>
            </a:r>
            <a:br>
              <a:rPr lang="th-TH" dirty="0" smtClean="0"/>
            </a:br>
            <a:r>
              <a:rPr lang="th-TH" dirty="0" smtClean="0"/>
              <a:t/>
            </a:r>
            <a:br>
              <a:rPr lang="th-TH" dirty="0" smtClean="0"/>
            </a:br>
            <a:r>
              <a:rPr lang="en-US" b="1" dirty="0" smtClean="0">
                <a:solidFill>
                  <a:srgbClr val="0070C0"/>
                </a:solidFill>
              </a:rPr>
              <a:t>-</a:t>
            </a:r>
            <a:r>
              <a:rPr lang="th-TH" b="1" dirty="0" smtClean="0">
                <a:solidFill>
                  <a:srgbClr val="0070C0"/>
                </a:solidFill>
              </a:rPr>
              <a:t>ถ้า </a:t>
            </a:r>
            <a:r>
              <a:rPr lang="en-US" b="1" dirty="0" smtClean="0">
                <a:solidFill>
                  <a:srgbClr val="0070C0"/>
                </a:solidFill>
              </a:rPr>
              <a:t>A </a:t>
            </a:r>
            <a:r>
              <a:rPr lang="th-TH" b="1" dirty="0" smtClean="0">
                <a:solidFill>
                  <a:srgbClr val="0070C0"/>
                </a:solidFill>
              </a:rPr>
              <a:t>มากกว่า </a:t>
            </a:r>
            <a:r>
              <a:rPr lang="en-US" b="1" dirty="0" smtClean="0">
                <a:solidFill>
                  <a:srgbClr val="0070C0"/>
                </a:solidFill>
              </a:rPr>
              <a:t>B </a:t>
            </a:r>
            <a:r>
              <a:rPr lang="th-TH" b="1" dirty="0" smtClean="0">
                <a:solidFill>
                  <a:srgbClr val="0070C0"/>
                </a:solidFill>
              </a:rPr>
              <a:t>ให้คำนวณหาค่า </a:t>
            </a:r>
            <a:r>
              <a:rPr lang="en-US" b="1" dirty="0" smtClean="0">
                <a:solidFill>
                  <a:srgbClr val="0070C0"/>
                </a:solidFill>
              </a:rPr>
              <a:t>A - B </a:t>
            </a:r>
            <a:r>
              <a:rPr lang="th-TH" b="1" dirty="0" smtClean="0">
                <a:solidFill>
                  <a:srgbClr val="0070C0"/>
                </a:solidFill>
              </a:rPr>
              <a:t>และเก็บผลลัพธ์ไว้ในตัวแปรชื่อ </a:t>
            </a:r>
            <a:r>
              <a:rPr lang="en-US" b="1" dirty="0" smtClean="0">
                <a:solidFill>
                  <a:srgbClr val="0070C0"/>
                </a:solidFill>
              </a:rPr>
              <a:t>RESULT </a:t>
            </a:r>
            <a:br>
              <a:rPr lang="en-US" b="1" dirty="0" smtClean="0">
                <a:solidFill>
                  <a:srgbClr val="0070C0"/>
                </a:solidFill>
              </a:rPr>
            </a:br>
            <a:r>
              <a:rPr lang="en-US" b="1" dirty="0" smtClean="0">
                <a:solidFill>
                  <a:srgbClr val="0070C0"/>
                </a:solidFill>
              </a:rPr>
              <a:t>-</a:t>
            </a:r>
            <a:r>
              <a:rPr lang="th-TH" b="1" dirty="0" smtClean="0">
                <a:solidFill>
                  <a:srgbClr val="0070C0"/>
                </a:solidFill>
              </a:rPr>
              <a:t>ถ้า </a:t>
            </a:r>
            <a:r>
              <a:rPr lang="en-US" b="1" dirty="0" smtClean="0">
                <a:solidFill>
                  <a:srgbClr val="0070C0"/>
                </a:solidFill>
              </a:rPr>
              <a:t>A </a:t>
            </a:r>
            <a:r>
              <a:rPr lang="th-TH" b="1" dirty="0" smtClean="0">
                <a:solidFill>
                  <a:srgbClr val="0070C0"/>
                </a:solidFill>
              </a:rPr>
              <a:t>น้อยกว่าหรือเท่ากับ </a:t>
            </a:r>
            <a:r>
              <a:rPr lang="en-US" b="1" dirty="0" smtClean="0">
                <a:solidFill>
                  <a:srgbClr val="0070C0"/>
                </a:solidFill>
              </a:rPr>
              <a:t>B </a:t>
            </a:r>
            <a:r>
              <a:rPr lang="th-TH" b="1" dirty="0" smtClean="0">
                <a:solidFill>
                  <a:srgbClr val="0070C0"/>
                </a:solidFill>
              </a:rPr>
              <a:t>ให้คำนวณหาค่า </a:t>
            </a:r>
            <a:r>
              <a:rPr lang="en-US" b="1" dirty="0" smtClean="0">
                <a:solidFill>
                  <a:srgbClr val="0070C0"/>
                </a:solidFill>
              </a:rPr>
              <a:t>A + B </a:t>
            </a:r>
            <a:r>
              <a:rPr lang="th-TH" b="1" dirty="0" smtClean="0">
                <a:solidFill>
                  <a:srgbClr val="0070C0"/>
                </a:solidFill>
              </a:rPr>
              <a:t>และเก็บผลลัพธ์ไว้ในตัวแปรชื่อ </a:t>
            </a:r>
            <a:r>
              <a:rPr lang="en-US" b="1" dirty="0" smtClean="0">
                <a:solidFill>
                  <a:srgbClr val="0070C0"/>
                </a:solidFill>
              </a:rPr>
              <a:t>RESULT </a:t>
            </a:r>
            <a:endParaRPr lang="en-US" b="1" dirty="0" smtClean="0">
              <a:solidFill>
                <a:srgbClr val="0070C0"/>
              </a:solidFill>
            </a:endParaRPr>
          </a:p>
          <a:p>
            <a:pPr>
              <a:buNone/>
            </a:pP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smtClean="0">
                <a:solidFill>
                  <a:srgbClr val="0070C0"/>
                </a:solidFill>
              </a:rPr>
              <a:t>   -</a:t>
            </a:r>
            <a:r>
              <a:rPr lang="th-TH" b="1" dirty="0" smtClean="0">
                <a:solidFill>
                  <a:srgbClr val="0070C0"/>
                </a:solidFill>
              </a:rPr>
              <a:t>พิมพ์ผลลัพธ์ออกทางหน้าจอ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4" name="ตัวยึดหมายเลขภาพนิ่ง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226DB0-6579-4CD3-8833-C678CE1B41FB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Rectangle 2"/>
          <p:cNvSpPr>
            <a:spLocks noGrp="1" noChangeArrowheads="1"/>
          </p:cNvSpPr>
          <p:nvPr>
            <p:ph type="title"/>
          </p:nvPr>
        </p:nvSpPr>
        <p:spPr>
          <a:xfrm>
            <a:off x="323850" y="98425"/>
            <a:ext cx="7829550" cy="1189038"/>
          </a:xfrm>
        </p:spPr>
        <p:txBody>
          <a:bodyPr/>
          <a:lstStyle/>
          <a:p>
            <a:pPr algn="l"/>
            <a:r>
              <a:rPr lang="en-US" sz="7200" b="1" dirty="0" smtClean="0">
                <a:latin typeface="Cordia New" pitchFamily="34" charset="-34"/>
                <a:cs typeface="CordiaUPC" pitchFamily="34" charset="-34"/>
              </a:rPr>
              <a:t>Lab 1_2</a:t>
            </a:r>
            <a:endParaRPr kumimoji="1" lang="th-TH" sz="7200" b="1" dirty="0">
              <a:latin typeface="Cordia New" pitchFamily="34" charset="-34"/>
              <a:cs typeface="CordiaUPC" pitchFamily="34" charset="-34"/>
            </a:endParaRPr>
          </a:p>
        </p:txBody>
      </p:sp>
      <p:sp>
        <p:nvSpPr>
          <p:cNvPr id="65" name="Rectangle 3"/>
          <p:cNvSpPr txBox="1">
            <a:spLocks noChangeArrowheads="1"/>
          </p:cNvSpPr>
          <p:nvPr/>
        </p:nvSpPr>
        <p:spPr>
          <a:xfrm>
            <a:off x="0" y="1196975"/>
            <a:ext cx="8748464" cy="1799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th-TH" sz="4400" b="1" dirty="0" smtClean="0">
                <a:latin typeface="Cordia New" pitchFamily="34" charset="-34"/>
                <a:cs typeface="Cordia New" pitchFamily="34" charset="-34"/>
              </a:rPr>
              <a:t>เขียน</a:t>
            </a:r>
            <a:r>
              <a:rPr lang="en-US" sz="4400" b="1" dirty="0" smtClean="0">
                <a:latin typeface="Cordia New" pitchFamily="34" charset="-34"/>
                <a:cs typeface="Cordia New" pitchFamily="34" charset="-34"/>
              </a:rPr>
              <a:t> </a:t>
            </a:r>
            <a:r>
              <a:rPr lang="th-TH" sz="4400" b="1" smtClean="0">
                <a:latin typeface="Cordia New" pitchFamily="34" charset="-34"/>
                <a:cs typeface="Cordia New" pitchFamily="34" charset="-34"/>
              </a:rPr>
              <a:t>อัลกอริทึม, </a:t>
            </a:r>
            <a:r>
              <a:rPr lang="en-US" sz="4400" b="1" smtClean="0">
                <a:latin typeface="Cordia New" pitchFamily="34" charset="-34"/>
                <a:cs typeface="Cordia New" pitchFamily="34" charset="-34"/>
              </a:rPr>
              <a:t>Pseudo</a:t>
            </a:r>
            <a:r>
              <a:rPr lang="th-TH" sz="4400" b="1" dirty="0" smtClean="0">
                <a:latin typeface="Cordia New" pitchFamily="34" charset="-34"/>
                <a:cs typeface="Cordia New" pitchFamily="34" charset="-34"/>
              </a:rPr>
              <a:t> </a:t>
            </a:r>
            <a:r>
              <a:rPr lang="en-US" sz="4400" b="1" dirty="0" smtClean="0">
                <a:latin typeface="Cordia New" pitchFamily="34" charset="-34"/>
                <a:cs typeface="Cordia New" pitchFamily="34" charset="-34"/>
              </a:rPr>
              <a:t>code </a:t>
            </a:r>
            <a:r>
              <a:rPr lang="th-TH" sz="4400" b="1" dirty="0" smtClean="0">
                <a:latin typeface="Cordia New" pitchFamily="34" charset="-34"/>
                <a:cs typeface="Cordia New" pitchFamily="34" charset="-34"/>
              </a:rPr>
              <a:t>และ</a:t>
            </a:r>
            <a:r>
              <a:rPr kumimoji="0" lang="en-US" sz="4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rdia New" pitchFamily="34" charset="-34"/>
                <a:ea typeface="+mn-ea"/>
                <a:cs typeface="Cordia New" pitchFamily="34" charset="-34"/>
              </a:rPr>
              <a:t> </a:t>
            </a:r>
            <a:r>
              <a:rPr kumimoji="0" lang="en-US" sz="4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Cordia New" pitchFamily="34" charset="-34"/>
                <a:ea typeface="+mn-ea"/>
                <a:cs typeface="Cordia New" pitchFamily="34" charset="-34"/>
              </a:rPr>
              <a:t>Flowchart</a:t>
            </a:r>
            <a: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rdia New" pitchFamily="34" charset="-34"/>
                <a:ea typeface="+mn-ea"/>
                <a:cs typeface="Cordia New" pitchFamily="34" charset="-34"/>
              </a:rPr>
              <a:t> </a:t>
            </a:r>
            <a:r>
              <a:rPr kumimoji="0" lang="th-TH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rdia New" pitchFamily="34" charset="-34"/>
                <a:ea typeface="+mn-ea"/>
                <a:cs typeface="Cordia New" pitchFamily="34" charset="-34"/>
              </a:rPr>
              <a:t>ให้คอมพิวเตอร์รับคะแนนนักศึกษา </a:t>
            </a:r>
            <a: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rdia New" pitchFamily="34" charset="-34"/>
                <a:ea typeface="+mn-ea"/>
                <a:cs typeface="Cordia New" pitchFamily="34" charset="-34"/>
              </a:rPr>
              <a:t>(X) </a:t>
            </a:r>
            <a:r>
              <a:rPr kumimoji="0" lang="th-TH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rdia New" pitchFamily="34" charset="-34"/>
                <a:ea typeface="+mn-ea"/>
                <a:cs typeface="Cordia New" pitchFamily="34" charset="-34"/>
              </a:rPr>
              <a:t>แล้วนำมาตัดเกรดตามเงื่อนไขและแสดงผลทางจอภาพ</a:t>
            </a:r>
            <a:endParaRPr kumimoji="0" lang="en-US" sz="4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rdia New" pitchFamily="34" charset="-34"/>
              <a:ea typeface="+mn-ea"/>
              <a:cs typeface="Cordia New" pitchFamily="34" charset="-34"/>
            </a:endParaRPr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0" y="3000372"/>
            <a:ext cx="8930116" cy="3473451"/>
            <a:chOff x="0" y="2208"/>
            <a:chExt cx="2919" cy="2188"/>
          </a:xfrm>
        </p:grpSpPr>
        <p:sp>
          <p:nvSpPr>
            <p:cNvPr id="67" name="Text Box 5"/>
            <p:cNvSpPr txBox="1">
              <a:spLocks noChangeArrowheads="1"/>
            </p:cNvSpPr>
            <p:nvPr/>
          </p:nvSpPr>
          <p:spPr bwMode="auto">
            <a:xfrm>
              <a:off x="0" y="2208"/>
              <a:ext cx="960" cy="5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th-TH" sz="4600" b="1">
                  <a:solidFill>
                    <a:schemeClr val="tx2"/>
                  </a:solidFill>
                  <a:latin typeface="Cordia New" pitchFamily="34" charset="-34"/>
                  <a:cs typeface="Cordia New" pitchFamily="34" charset="-34"/>
                </a:rPr>
                <a:t>เงื่อนไข</a:t>
              </a:r>
            </a:p>
          </p:txBody>
        </p:sp>
        <p:sp>
          <p:nvSpPr>
            <p:cNvPr id="68" name="Text Box 6"/>
            <p:cNvSpPr txBox="1">
              <a:spLocks noChangeArrowheads="1"/>
            </p:cNvSpPr>
            <p:nvPr/>
          </p:nvSpPr>
          <p:spPr bwMode="auto">
            <a:xfrm>
              <a:off x="384" y="2496"/>
              <a:ext cx="2535" cy="19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th-TH" sz="3800" b="1" dirty="0">
                  <a:solidFill>
                    <a:srgbClr val="0070C0"/>
                  </a:solidFill>
                  <a:latin typeface="Cordia New" pitchFamily="34" charset="-34"/>
                  <a:cs typeface="Cordia New" pitchFamily="34" charset="-34"/>
                </a:rPr>
                <a:t>คะแนน </a:t>
              </a:r>
              <a:r>
                <a:rPr lang="en-US" sz="3800" b="1" dirty="0">
                  <a:solidFill>
                    <a:srgbClr val="0070C0"/>
                  </a:solidFill>
                  <a:latin typeface="Cordia New" pitchFamily="34" charset="-34"/>
                  <a:cs typeface="Cordia New" pitchFamily="34" charset="-34"/>
                </a:rPr>
                <a:t>80-100 </a:t>
              </a:r>
              <a:r>
                <a:rPr lang="th-TH" sz="3800" b="1" dirty="0">
                  <a:solidFill>
                    <a:srgbClr val="0070C0"/>
                  </a:solidFill>
                  <a:latin typeface="Cordia New" pitchFamily="34" charset="-34"/>
                  <a:cs typeface="Cordia New" pitchFamily="34" charset="-34"/>
                </a:rPr>
                <a:t>เกรด </a:t>
              </a:r>
              <a:r>
                <a:rPr lang="en-US" sz="3800" b="1" dirty="0" smtClean="0">
                  <a:solidFill>
                    <a:srgbClr val="0070C0"/>
                  </a:solidFill>
                  <a:latin typeface="Cordia New" pitchFamily="34" charset="-34"/>
                  <a:cs typeface="Cordia New" pitchFamily="34" charset="-34"/>
                </a:rPr>
                <a:t>A       </a:t>
              </a:r>
              <a:r>
                <a:rPr lang="th-TH" sz="3800" b="1" dirty="0" smtClean="0">
                  <a:solidFill>
                    <a:srgbClr val="0070C0"/>
                  </a:solidFill>
                  <a:latin typeface="Cordia New" pitchFamily="34" charset="-34"/>
                  <a:cs typeface="Cordia New" pitchFamily="34" charset="-34"/>
                </a:rPr>
                <a:t>คะแนน</a:t>
              </a:r>
              <a:r>
                <a:rPr lang="en-US" sz="3800" b="1" dirty="0" smtClean="0">
                  <a:solidFill>
                    <a:srgbClr val="0070C0"/>
                  </a:solidFill>
                  <a:latin typeface="Cordia New" pitchFamily="34" charset="-34"/>
                  <a:cs typeface="Cordia New" pitchFamily="34" charset="-34"/>
                </a:rPr>
                <a:t> 75-79  B+</a:t>
              </a:r>
              <a:br>
                <a:rPr lang="en-US" sz="3800" b="1" dirty="0" smtClean="0">
                  <a:solidFill>
                    <a:srgbClr val="0070C0"/>
                  </a:solidFill>
                  <a:latin typeface="Cordia New" pitchFamily="34" charset="-34"/>
                  <a:cs typeface="Cordia New" pitchFamily="34" charset="-34"/>
                </a:rPr>
              </a:br>
              <a:r>
                <a:rPr lang="th-TH" sz="3800" b="1" dirty="0" smtClean="0">
                  <a:solidFill>
                    <a:srgbClr val="0070C0"/>
                  </a:solidFill>
                  <a:latin typeface="Cordia New" pitchFamily="34" charset="-34"/>
                  <a:cs typeface="Cordia New" pitchFamily="34" charset="-34"/>
                </a:rPr>
                <a:t>คะแนน </a:t>
              </a:r>
              <a:r>
                <a:rPr lang="en-US" sz="3800" b="1" dirty="0" smtClean="0">
                  <a:solidFill>
                    <a:srgbClr val="0070C0"/>
                  </a:solidFill>
                  <a:latin typeface="Cordia New" pitchFamily="34" charset="-34"/>
                  <a:cs typeface="Cordia New" pitchFamily="34" charset="-34"/>
                </a:rPr>
                <a:t>70-74 </a:t>
              </a:r>
              <a:r>
                <a:rPr lang="th-TH" sz="3800" b="1" dirty="0">
                  <a:solidFill>
                    <a:srgbClr val="0070C0"/>
                  </a:solidFill>
                  <a:latin typeface="Cordia New" pitchFamily="34" charset="-34"/>
                  <a:cs typeface="Cordia New" pitchFamily="34" charset="-34"/>
                </a:rPr>
                <a:t>เกรด </a:t>
              </a:r>
              <a:r>
                <a:rPr lang="en-US" sz="3800" b="1" dirty="0">
                  <a:solidFill>
                    <a:srgbClr val="0070C0"/>
                  </a:solidFill>
                  <a:latin typeface="Cordia New" pitchFamily="34" charset="-34"/>
                  <a:cs typeface="Cordia New" pitchFamily="34" charset="-34"/>
                </a:rPr>
                <a:t>B </a:t>
              </a:r>
              <a:r>
                <a:rPr lang="th-TH" sz="3800" b="1" dirty="0" smtClean="0">
                  <a:solidFill>
                    <a:srgbClr val="0070C0"/>
                  </a:solidFill>
                  <a:latin typeface="Cordia New" pitchFamily="34" charset="-34"/>
                  <a:cs typeface="Cordia New" pitchFamily="34" charset="-34"/>
                </a:rPr>
                <a:t>       คะแนน </a:t>
              </a:r>
              <a:r>
                <a:rPr lang="en-US" sz="3800" b="1" dirty="0" smtClean="0">
                  <a:solidFill>
                    <a:srgbClr val="0070C0"/>
                  </a:solidFill>
                  <a:latin typeface="Cordia New" pitchFamily="34" charset="-34"/>
                  <a:cs typeface="Cordia New" pitchFamily="34" charset="-34"/>
                </a:rPr>
                <a:t>65-69 </a:t>
              </a:r>
              <a:r>
                <a:rPr lang="th-TH" sz="3800" b="1" dirty="0" smtClean="0">
                  <a:solidFill>
                    <a:srgbClr val="0070C0"/>
                  </a:solidFill>
                  <a:latin typeface="Cordia New" pitchFamily="34" charset="-34"/>
                  <a:cs typeface="Cordia New" pitchFamily="34" charset="-34"/>
                </a:rPr>
                <a:t> </a:t>
              </a:r>
              <a:r>
                <a:rPr lang="en-US" sz="3800" b="1" dirty="0" smtClean="0">
                  <a:solidFill>
                    <a:srgbClr val="0070C0"/>
                  </a:solidFill>
                  <a:latin typeface="Cordia New" pitchFamily="34" charset="-34"/>
                  <a:cs typeface="Cordia New" pitchFamily="34" charset="-34"/>
                </a:rPr>
                <a:t>C+ </a:t>
              </a:r>
              <a:r>
                <a:rPr lang="th-TH" sz="3800" b="1" dirty="0">
                  <a:solidFill>
                    <a:srgbClr val="0070C0"/>
                  </a:solidFill>
                  <a:latin typeface="Cordia New" pitchFamily="34" charset="-34"/>
                  <a:cs typeface="Cordia New" pitchFamily="34" charset="-34"/>
                </a:rPr>
                <a:t>คะแนน </a:t>
              </a:r>
              <a:r>
                <a:rPr lang="en-US" sz="3800" b="1" dirty="0" smtClean="0">
                  <a:solidFill>
                    <a:srgbClr val="0070C0"/>
                  </a:solidFill>
                  <a:latin typeface="Cordia New" pitchFamily="34" charset="-34"/>
                  <a:cs typeface="Cordia New" pitchFamily="34" charset="-34"/>
                </a:rPr>
                <a:t>60-64 </a:t>
              </a:r>
              <a:r>
                <a:rPr lang="th-TH" sz="3800" b="1" dirty="0">
                  <a:solidFill>
                    <a:srgbClr val="0070C0"/>
                  </a:solidFill>
                  <a:latin typeface="Cordia New" pitchFamily="34" charset="-34"/>
                  <a:cs typeface="Cordia New" pitchFamily="34" charset="-34"/>
                </a:rPr>
                <a:t>เกรด </a:t>
              </a:r>
              <a:r>
                <a:rPr lang="en-US" sz="3800" b="1" dirty="0" smtClean="0">
                  <a:solidFill>
                    <a:srgbClr val="0070C0"/>
                  </a:solidFill>
                  <a:latin typeface="Cordia New" pitchFamily="34" charset="-34"/>
                  <a:cs typeface="Cordia New" pitchFamily="34" charset="-34"/>
                </a:rPr>
                <a:t>C </a:t>
              </a:r>
              <a:r>
                <a:rPr lang="th-TH" sz="3800" b="1" dirty="0" smtClean="0">
                  <a:solidFill>
                    <a:srgbClr val="0070C0"/>
                  </a:solidFill>
                  <a:latin typeface="Cordia New" pitchFamily="34" charset="-34"/>
                  <a:cs typeface="Cordia New" pitchFamily="34" charset="-34"/>
                </a:rPr>
                <a:t>       คะแนน </a:t>
              </a:r>
              <a:r>
                <a:rPr lang="en-US" sz="3800" b="1" dirty="0" smtClean="0">
                  <a:solidFill>
                    <a:srgbClr val="0070C0"/>
                  </a:solidFill>
                  <a:latin typeface="Cordia New" pitchFamily="34" charset="-34"/>
                  <a:cs typeface="Cordia New" pitchFamily="34" charset="-34"/>
                </a:rPr>
                <a:t>55-59   D+</a:t>
              </a:r>
              <a:r>
                <a:rPr lang="th-TH" sz="3800" b="1" dirty="0" smtClean="0">
                  <a:solidFill>
                    <a:srgbClr val="0070C0"/>
                  </a:solidFill>
                  <a:latin typeface="Cordia New" pitchFamily="34" charset="-34"/>
                  <a:cs typeface="Cordia New" pitchFamily="34" charset="-34"/>
                </a:rPr>
                <a:t/>
              </a:r>
              <a:br>
                <a:rPr lang="th-TH" sz="3800" b="1" dirty="0" smtClean="0">
                  <a:solidFill>
                    <a:srgbClr val="0070C0"/>
                  </a:solidFill>
                  <a:latin typeface="Cordia New" pitchFamily="34" charset="-34"/>
                  <a:cs typeface="Cordia New" pitchFamily="34" charset="-34"/>
                </a:rPr>
              </a:br>
              <a:r>
                <a:rPr lang="th-TH" sz="3800" b="1" dirty="0" smtClean="0">
                  <a:solidFill>
                    <a:srgbClr val="0070C0"/>
                  </a:solidFill>
                  <a:latin typeface="Cordia New" pitchFamily="34" charset="-34"/>
                  <a:cs typeface="Cordia New" pitchFamily="34" charset="-34"/>
                </a:rPr>
                <a:t>คะแนน  </a:t>
              </a:r>
              <a:r>
                <a:rPr lang="en-US" sz="3800" b="1" dirty="0" smtClean="0">
                  <a:solidFill>
                    <a:srgbClr val="0070C0"/>
                  </a:solidFill>
                  <a:latin typeface="Cordia New" pitchFamily="34" charset="-34"/>
                  <a:cs typeface="Cordia New" pitchFamily="34" charset="-34"/>
                </a:rPr>
                <a:t>50-54  </a:t>
              </a:r>
              <a:r>
                <a:rPr lang="th-TH" sz="3800" b="1" dirty="0" smtClean="0">
                  <a:solidFill>
                    <a:srgbClr val="0070C0"/>
                  </a:solidFill>
                  <a:latin typeface="Cordia New" pitchFamily="34" charset="-34"/>
                  <a:cs typeface="Cordia New" pitchFamily="34" charset="-34"/>
                </a:rPr>
                <a:t>เกรด </a:t>
              </a:r>
              <a:r>
                <a:rPr lang="en-US" sz="3800" b="1" dirty="0" smtClean="0">
                  <a:solidFill>
                    <a:srgbClr val="0070C0"/>
                  </a:solidFill>
                  <a:latin typeface="Cordia New" pitchFamily="34" charset="-34"/>
                  <a:cs typeface="Cordia New" pitchFamily="34" charset="-34"/>
                </a:rPr>
                <a:t>D </a:t>
              </a:r>
              <a:br>
                <a:rPr lang="en-US" sz="3800" b="1" dirty="0" smtClean="0">
                  <a:solidFill>
                    <a:srgbClr val="0070C0"/>
                  </a:solidFill>
                  <a:latin typeface="Cordia New" pitchFamily="34" charset="-34"/>
                  <a:cs typeface="Cordia New" pitchFamily="34" charset="-34"/>
                </a:rPr>
              </a:br>
              <a:r>
                <a:rPr lang="th-TH" sz="3800" b="1" dirty="0" smtClean="0">
                  <a:solidFill>
                    <a:srgbClr val="0070C0"/>
                  </a:solidFill>
                  <a:latin typeface="Cordia New" pitchFamily="34" charset="-34"/>
                  <a:cs typeface="Cordia New" pitchFamily="34" charset="-34"/>
                </a:rPr>
                <a:t>คะแนน</a:t>
              </a:r>
              <a:r>
                <a:rPr lang="th-TH" sz="3800" b="1" dirty="0">
                  <a:solidFill>
                    <a:srgbClr val="0070C0"/>
                  </a:solidFill>
                  <a:latin typeface="Cordia New" pitchFamily="34" charset="-34"/>
                  <a:cs typeface="Cordia New" pitchFamily="34" charset="-34"/>
                </a:rPr>
                <a:t>ต่ำกว่า </a:t>
              </a:r>
              <a:r>
                <a:rPr lang="en-US" sz="3800" b="1" dirty="0">
                  <a:solidFill>
                    <a:srgbClr val="0070C0"/>
                  </a:solidFill>
                  <a:latin typeface="Cordia New" pitchFamily="34" charset="-34"/>
                  <a:cs typeface="Cordia New" pitchFamily="34" charset="-34"/>
                </a:rPr>
                <a:t>50 </a:t>
              </a:r>
              <a:r>
                <a:rPr lang="th-TH" sz="3800" b="1" dirty="0">
                  <a:solidFill>
                    <a:srgbClr val="0070C0"/>
                  </a:solidFill>
                  <a:latin typeface="Cordia New" pitchFamily="34" charset="-34"/>
                  <a:cs typeface="Cordia New" pitchFamily="34" charset="-34"/>
                </a:rPr>
                <a:t>เกรด </a:t>
              </a:r>
              <a:r>
                <a:rPr lang="en-US" sz="3800" b="1" dirty="0">
                  <a:solidFill>
                    <a:srgbClr val="0070C0"/>
                  </a:solidFill>
                  <a:latin typeface="Cordia New" pitchFamily="34" charset="-34"/>
                  <a:cs typeface="Cordia New" pitchFamily="34" charset="-34"/>
                </a:rPr>
                <a:t>F</a:t>
              </a:r>
              <a:endParaRPr lang="th-TH" sz="3800" b="1" dirty="0">
                <a:solidFill>
                  <a:srgbClr val="0070C0"/>
                </a:solidFill>
                <a:latin typeface="Cordia New" pitchFamily="34" charset="-34"/>
                <a:cs typeface="Cordia New" pitchFamily="34" charset="-34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5" grpId="0" build="p" bldLvl="3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>
          <a:xfrm>
            <a:off x="539552" y="332656"/>
            <a:ext cx="8229600" cy="6525344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US" sz="2800" dirty="0" err="1" smtClean="0"/>
              <a:t>Calculate_Grade</a:t>
            </a:r>
            <a:endParaRPr lang="en-US" sz="2800" dirty="0" smtClean="0"/>
          </a:p>
          <a:p>
            <a:pPr>
              <a:buNone/>
            </a:pPr>
            <a:r>
              <a:rPr lang="en-US" sz="2800" dirty="0" smtClean="0"/>
              <a:t>		INIT </a:t>
            </a:r>
            <a:r>
              <a:rPr lang="en-US" sz="2800" dirty="0" err="1" smtClean="0"/>
              <a:t>score,grade</a:t>
            </a:r>
            <a:r>
              <a:rPr lang="en-US" sz="2800" dirty="0" smtClean="0"/>
              <a:t> : INTEGER</a:t>
            </a:r>
          </a:p>
          <a:p>
            <a:pPr>
              <a:buNone/>
            </a:pPr>
            <a:r>
              <a:rPr lang="en-US" sz="2800" dirty="0" smtClean="0"/>
              <a:t>		READ score</a:t>
            </a:r>
          </a:p>
          <a:p>
            <a:pPr>
              <a:buNone/>
            </a:pPr>
            <a:r>
              <a:rPr lang="en-US" sz="2800" dirty="0" smtClean="0"/>
              <a:t>		IF (score&gt;=80) THEN</a:t>
            </a:r>
          </a:p>
          <a:p>
            <a:pPr>
              <a:buNone/>
            </a:pPr>
            <a:r>
              <a:rPr lang="en-US" sz="2800" dirty="0" smtClean="0"/>
              <a:t>			grade = A</a:t>
            </a:r>
          </a:p>
          <a:p>
            <a:pPr>
              <a:buNone/>
            </a:pPr>
            <a:r>
              <a:rPr lang="en-US" sz="2800" dirty="0" smtClean="0"/>
              <a:t>             ELSE IF (score &gt;= 70) THEN</a:t>
            </a:r>
          </a:p>
          <a:p>
            <a:pPr>
              <a:buNone/>
            </a:pPr>
            <a:r>
              <a:rPr lang="en-US" sz="2800" dirty="0" smtClean="0"/>
              <a:t>                         grade = B</a:t>
            </a:r>
          </a:p>
          <a:p>
            <a:pPr>
              <a:buNone/>
            </a:pPr>
            <a:r>
              <a:rPr lang="en-US" sz="2800" dirty="0" smtClean="0"/>
              <a:t>             ELSE IF (……………………..)</a:t>
            </a:r>
          </a:p>
          <a:p>
            <a:pPr>
              <a:buNone/>
            </a:pPr>
            <a:r>
              <a:rPr lang="en-US" sz="2800" dirty="0" smtClean="0"/>
              <a:t>			…………………..</a:t>
            </a:r>
          </a:p>
          <a:p>
            <a:pPr>
              <a:buNone/>
            </a:pPr>
            <a:r>
              <a:rPr lang="en-US" sz="2800" dirty="0" smtClean="0"/>
              <a:t>		ELSE</a:t>
            </a:r>
            <a:br>
              <a:rPr lang="en-US" sz="2800" dirty="0" smtClean="0"/>
            </a:br>
            <a:r>
              <a:rPr lang="en-US" sz="2800" dirty="0" smtClean="0"/>
              <a:t>                       ……………………</a:t>
            </a:r>
          </a:p>
          <a:p>
            <a:pPr>
              <a:buNone/>
            </a:pPr>
            <a:r>
              <a:rPr lang="en-US" sz="2800" dirty="0" smtClean="0"/>
              <a:t>            END IF</a:t>
            </a:r>
          </a:p>
          <a:p>
            <a:pPr>
              <a:buNone/>
            </a:pPr>
            <a:r>
              <a:rPr lang="en-US" sz="2800" dirty="0" smtClean="0"/>
              <a:t>           PRINT grade</a:t>
            </a:r>
          </a:p>
          <a:p>
            <a:pPr>
              <a:buNone/>
            </a:pPr>
            <a:r>
              <a:rPr lang="en-US" sz="2800" dirty="0" smtClean="0"/>
              <a:t>END</a:t>
            </a:r>
          </a:p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ตัวยึดหมายเลขภาพนิ่ง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226DB0-6579-4CD3-8833-C678CE1B41FB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ชุดรูปแบบของ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106</Words>
  <Application>Microsoft Office PowerPoint</Application>
  <PresentationFormat>นำเสนอทางหน้าจอ (4:3)</PresentationFormat>
  <Paragraphs>29</Paragraphs>
  <Slides>4</Slides>
  <Notes>0</Notes>
  <HiddenSlides>0</HiddenSlides>
  <MMClips>0</MMClips>
  <ScaleCrop>false</ScaleCrop>
  <HeadingPairs>
    <vt:vector size="4" baseType="variant">
      <vt:variant>
        <vt:lpstr>ชุดรูปแบบ</vt:lpstr>
      </vt:variant>
      <vt:variant>
        <vt:i4>1</vt:i4>
      </vt:variant>
      <vt:variant>
        <vt:lpstr>ชื่อเรื่องภาพนิ่ง</vt:lpstr>
      </vt:variant>
      <vt:variant>
        <vt:i4>4</vt:i4>
      </vt:variant>
    </vt:vector>
  </HeadingPairs>
  <TitlesOfParts>
    <vt:vector size="5" baseType="lpstr">
      <vt:lpstr>ชุดรูปแบบของ Office</vt:lpstr>
      <vt:lpstr>LAB 1</vt:lpstr>
      <vt:lpstr>Lab 1_1</vt:lpstr>
      <vt:lpstr>Lab 1_2</vt:lpstr>
      <vt:lpstr>ภาพนิ่ง 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LAB 1</dc:title>
  <dc:creator>kedkarn</dc:creator>
  <cp:lastModifiedBy>kedkarn</cp:lastModifiedBy>
  <cp:revision>5</cp:revision>
  <dcterms:created xsi:type="dcterms:W3CDTF">2012-11-24T03:30:16Z</dcterms:created>
  <dcterms:modified xsi:type="dcterms:W3CDTF">2013-06-13T06:34:46Z</dcterms:modified>
</cp:coreProperties>
</file>